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67" r:id="rId2"/>
    <p:sldId id="266" r:id="rId3"/>
    <p:sldId id="268" r:id="rId4"/>
    <p:sldId id="269" r:id="rId5"/>
    <p:sldId id="277" r:id="rId6"/>
    <p:sldId id="270" r:id="rId7"/>
    <p:sldId id="278" r:id="rId8"/>
    <p:sldId id="271" r:id="rId9"/>
    <p:sldId id="279" r:id="rId10"/>
    <p:sldId id="280" r:id="rId11"/>
    <p:sldId id="272" r:id="rId12"/>
    <p:sldId id="275" r:id="rId13"/>
    <p:sldId id="273" r:id="rId14"/>
    <p:sldId id="276" r:id="rId15"/>
    <p:sldId id="274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72359" autoAdjust="0"/>
  </p:normalViewPr>
  <p:slideViewPr>
    <p:cSldViewPr>
      <p:cViewPr varScale="1">
        <p:scale>
          <a:sx n="77" d="100"/>
          <a:sy n="77" d="100"/>
        </p:scale>
        <p:origin x="-95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0.12469033426430692"/>
          <c:y val="2.6426241465856318E-2"/>
          <c:w val="0.61043431523237279"/>
          <c:h val="0.50204978348263429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Кол-во сотрудников</c:v>
                </c:pt>
              </c:strCache>
            </c:strRef>
          </c:tx>
          <c:dLbls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Лист1!$A$2:$A$14</c:f>
              <c:strCache>
                <c:ptCount val="13"/>
                <c:pt idx="0">
                  <c:v>МБОУ АСОШ №1</c:v>
                </c:pt>
                <c:pt idx="1">
                  <c:v>МБОУ АСОШ №2</c:v>
                </c:pt>
                <c:pt idx="2">
                  <c:v>МБОУ АСОШ №3</c:v>
                </c:pt>
                <c:pt idx="3">
                  <c:v>МБДОУ №1 "Ромашка"</c:v>
                </c:pt>
                <c:pt idx="4">
                  <c:v>МБДОУ  №2 «Зайчик»</c:v>
                </c:pt>
                <c:pt idx="5">
                  <c:v>МБДОУ   №3 «Петушок»</c:v>
                </c:pt>
                <c:pt idx="6">
                  <c:v>МБДОУ №4 «Березка»</c:v>
                </c:pt>
                <c:pt idx="7">
                  <c:v>МБДОУ №4 «Солнышко»</c:v>
                </c:pt>
                <c:pt idx="8">
                  <c:v>МБДОУ  №6 "Пчелка"</c:v>
                </c:pt>
                <c:pt idx="9">
                  <c:v>МБОУ Лебединская СОШ</c:v>
                </c:pt>
                <c:pt idx="10">
                  <c:v>МБОУ Большеполянская СОШ</c:v>
                </c:pt>
                <c:pt idx="11">
                  <c:v>МБОУ Ялкинская СОШ</c:v>
                </c:pt>
                <c:pt idx="12">
                  <c:v>МБОУ Левашовская СОШ</c:v>
                </c:pt>
              </c:strCache>
            </c:strRef>
          </c:cat>
          <c:val>
            <c:numRef>
              <c:f>Лист1!$B$2:$B$14</c:f>
              <c:numCache>
                <c:formatCode>General</c:formatCode>
                <c:ptCount val="13"/>
                <c:pt idx="0">
                  <c:v>20</c:v>
                </c:pt>
                <c:pt idx="1">
                  <c:v>24</c:v>
                </c:pt>
                <c:pt idx="2">
                  <c:v>21</c:v>
                </c:pt>
                <c:pt idx="3">
                  <c:v>15</c:v>
                </c:pt>
                <c:pt idx="4">
                  <c:v>5</c:v>
                </c:pt>
                <c:pt idx="5">
                  <c:v>12</c:v>
                </c:pt>
                <c:pt idx="6">
                  <c:v>14</c:v>
                </c:pt>
                <c:pt idx="7">
                  <c:v>12</c:v>
                </c:pt>
                <c:pt idx="8">
                  <c:v>26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  <c:pt idx="12">
                  <c:v>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Кол-во оплативших</c:v>
                </c:pt>
              </c:strCache>
            </c:strRef>
          </c:tx>
          <c:dLbls>
            <c:dLbl>
              <c:idx val="0"/>
              <c:layout>
                <c:manualLayout>
                  <c:x val="8.8153652974006236E-3"/>
                  <c:y val="7.2071567634153424E-3"/>
                </c:manualLayout>
              </c:layout>
              <c:showVal val="1"/>
            </c:dLbl>
            <c:dLbl>
              <c:idx val="1"/>
              <c:layout>
                <c:manualLayout>
                  <c:x val="1.0284592846967401E-2"/>
                  <c:y val="4.8047711756102427E-3"/>
                </c:manualLayout>
              </c:layout>
              <c:showVal val="1"/>
            </c:dLbl>
            <c:dLbl>
              <c:idx val="2"/>
              <c:layout>
                <c:manualLayout>
                  <c:x val="1.1753820396534172E-2"/>
                  <c:y val="-4.8047711756102427E-3"/>
                </c:manualLayout>
              </c:layout>
              <c:showVal val="1"/>
            </c:dLbl>
            <c:dLbl>
              <c:idx val="3"/>
              <c:layout>
                <c:manualLayout>
                  <c:x val="7.3461377478338382E-3"/>
                  <c:y val="-4.8047711756102427E-3"/>
                </c:manualLayout>
              </c:layout>
              <c:showVal val="1"/>
            </c:dLbl>
            <c:dLbl>
              <c:idx val="4"/>
              <c:layout>
                <c:manualLayout>
                  <c:x val="1.4692275495667697E-3"/>
                  <c:y val="-4.8047711756102427E-3"/>
                </c:manualLayout>
              </c:layout>
              <c:showVal val="1"/>
            </c:dLbl>
            <c:dLbl>
              <c:idx val="6"/>
              <c:layout>
                <c:manualLayout>
                  <c:x val="1.0284592846967401E-2"/>
                  <c:y val="7.2071567634153424E-3"/>
                </c:manualLayout>
              </c:layout>
              <c:showVal val="1"/>
            </c:dLbl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Лист1!$A$2:$A$14</c:f>
              <c:strCache>
                <c:ptCount val="13"/>
                <c:pt idx="0">
                  <c:v>МБОУ АСОШ №1</c:v>
                </c:pt>
                <c:pt idx="1">
                  <c:v>МБОУ АСОШ №2</c:v>
                </c:pt>
                <c:pt idx="2">
                  <c:v>МБОУ АСОШ №3</c:v>
                </c:pt>
                <c:pt idx="3">
                  <c:v>МБДОУ №1 "Ромашка"</c:v>
                </c:pt>
                <c:pt idx="4">
                  <c:v>МБДОУ  №2 «Зайчик»</c:v>
                </c:pt>
                <c:pt idx="5">
                  <c:v>МБДОУ   №3 «Петушок»</c:v>
                </c:pt>
                <c:pt idx="6">
                  <c:v>МБДОУ №4 «Березка»</c:v>
                </c:pt>
                <c:pt idx="7">
                  <c:v>МБДОУ №4 «Солнышко»</c:v>
                </c:pt>
                <c:pt idx="8">
                  <c:v>МБДОУ  №6 "Пчелка"</c:v>
                </c:pt>
                <c:pt idx="9">
                  <c:v>МБОУ Лебединская СОШ</c:v>
                </c:pt>
                <c:pt idx="10">
                  <c:v>МБОУ Большеполянская СОШ</c:v>
                </c:pt>
                <c:pt idx="11">
                  <c:v>МБОУ Ялкинская СОШ</c:v>
                </c:pt>
                <c:pt idx="12">
                  <c:v>МБОУ Левашовская СОШ</c:v>
                </c:pt>
              </c:strCache>
            </c:strRef>
          </c:cat>
          <c:val>
            <c:numRef>
              <c:f>Лист1!$C$2:$C$14</c:f>
              <c:numCache>
                <c:formatCode>General</c:formatCode>
                <c:ptCount val="13"/>
                <c:pt idx="0" formatCode="@">
                  <c:v>10</c:v>
                </c:pt>
                <c:pt idx="1">
                  <c:v>14</c:v>
                </c:pt>
                <c:pt idx="2">
                  <c:v>12</c:v>
                </c:pt>
                <c:pt idx="3">
                  <c:v>4</c:v>
                </c:pt>
                <c:pt idx="4">
                  <c:v>2</c:v>
                </c:pt>
                <c:pt idx="5">
                  <c:v>6</c:v>
                </c:pt>
                <c:pt idx="6">
                  <c:v>10</c:v>
                </c:pt>
                <c:pt idx="7">
                  <c:v>9</c:v>
                </c:pt>
                <c:pt idx="8">
                  <c:v>5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  <c:pt idx="12">
                  <c:v>2</c:v>
                </c:pt>
              </c:numCache>
            </c:numRef>
          </c:val>
        </c:ser>
        <c:axId val="82730368"/>
        <c:axId val="82736256"/>
      </c:barChart>
      <c:catAx>
        <c:axId val="82730368"/>
        <c:scaling>
          <c:orientation val="minMax"/>
        </c:scaling>
        <c:axPos val="b"/>
        <c:tickLblPos val="nextTo"/>
        <c:crossAx val="82736256"/>
        <c:crosses val="autoZero"/>
        <c:auto val="1"/>
        <c:lblAlgn val="ctr"/>
        <c:lblOffset val="100"/>
      </c:catAx>
      <c:valAx>
        <c:axId val="82736256"/>
        <c:scaling>
          <c:orientation val="minMax"/>
        </c:scaling>
        <c:delete val="1"/>
        <c:axPos val="l"/>
        <c:majorGridlines/>
        <c:numFmt formatCode="General" sourceLinked="1"/>
        <c:tickLblPos val="nextTo"/>
        <c:crossAx val="82730368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1170021329542226"/>
          <c:y val="2.6426241465856252E-2"/>
          <c:w val="0.6942638531063493"/>
          <c:h val="0.50204978348263429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Доля оплаты в %</c:v>
                </c:pt>
              </c:strCache>
            </c:strRef>
          </c:tx>
          <c:dLbls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Лист1!$A$2:$A$17</c:f>
              <c:strCache>
                <c:ptCount val="13"/>
                <c:pt idx="0">
                  <c:v>МБОУ АСОШ №1</c:v>
                </c:pt>
                <c:pt idx="1">
                  <c:v>МБОУ АСОШ №2</c:v>
                </c:pt>
                <c:pt idx="2">
                  <c:v>МБОУ АСОШ №3</c:v>
                </c:pt>
                <c:pt idx="3">
                  <c:v>МБДОУ №1 "Ромашка"</c:v>
                </c:pt>
                <c:pt idx="4">
                  <c:v>МБДОУ  №2 «Зайчик»</c:v>
                </c:pt>
                <c:pt idx="5">
                  <c:v>МБДОУ   №3 «Петушок»</c:v>
                </c:pt>
                <c:pt idx="6">
                  <c:v>МБДОУ №4 «Березка»</c:v>
                </c:pt>
                <c:pt idx="7">
                  <c:v>МБДОУ №4 «Солнышко»</c:v>
                </c:pt>
                <c:pt idx="8">
                  <c:v>МБДОУ  №6 "Пчелка"</c:v>
                </c:pt>
                <c:pt idx="9">
                  <c:v>МБОУ Лебединская СОШ</c:v>
                </c:pt>
                <c:pt idx="10">
                  <c:v>МБОУ Большеполянская СОШ</c:v>
                </c:pt>
                <c:pt idx="11">
                  <c:v>МБОУ Ялкинская СОШ</c:v>
                </c:pt>
                <c:pt idx="12">
                  <c:v>МБОУ Левашовская СОШ</c:v>
                </c:pt>
              </c:strCache>
            </c:strRef>
          </c:cat>
          <c:val>
            <c:numRef>
              <c:f>Лист1!$B$2:$B$14</c:f>
              <c:numCache>
                <c:formatCode>General</c:formatCode>
                <c:ptCount val="13"/>
                <c:pt idx="0">
                  <c:v>50</c:v>
                </c:pt>
                <c:pt idx="1">
                  <c:v>58</c:v>
                </c:pt>
                <c:pt idx="2">
                  <c:v>57</c:v>
                </c:pt>
                <c:pt idx="3">
                  <c:v>27</c:v>
                </c:pt>
                <c:pt idx="4">
                  <c:v>40</c:v>
                </c:pt>
                <c:pt idx="5">
                  <c:v>50</c:v>
                </c:pt>
                <c:pt idx="6">
                  <c:v>71</c:v>
                </c:pt>
                <c:pt idx="7">
                  <c:v>75</c:v>
                </c:pt>
                <c:pt idx="8">
                  <c:v>19</c:v>
                </c:pt>
                <c:pt idx="9">
                  <c:v>50</c:v>
                </c:pt>
                <c:pt idx="10">
                  <c:v>50</c:v>
                </c:pt>
                <c:pt idx="11">
                  <c:v>100</c:v>
                </c:pt>
                <c:pt idx="12">
                  <c:v>40</c:v>
                </c:pt>
              </c:numCache>
            </c:numRef>
          </c:val>
        </c:ser>
        <c:axId val="42338560"/>
        <c:axId val="42348544"/>
      </c:barChart>
      <c:catAx>
        <c:axId val="42338560"/>
        <c:scaling>
          <c:orientation val="minMax"/>
        </c:scaling>
        <c:axPos val="b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42348544"/>
        <c:crosses val="autoZero"/>
        <c:auto val="1"/>
        <c:lblAlgn val="ctr"/>
        <c:lblOffset val="100"/>
      </c:catAx>
      <c:valAx>
        <c:axId val="42348544"/>
        <c:scaling>
          <c:orientation val="minMax"/>
        </c:scaling>
        <c:delete val="1"/>
        <c:axPos val="l"/>
        <c:majorGridlines/>
        <c:numFmt formatCode="General" sourceLinked="1"/>
        <c:tickLblPos val="nextTo"/>
        <c:crossAx val="42338560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sz="20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72404099569425961"/>
          <c:y val="0.64903984025460193"/>
          <c:w val="0.26728697828146941"/>
          <c:h val="0.26888331821280775"/>
        </c:manualLayout>
      </c:layout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D252AB-1F45-4464-8CC2-7DBBBB09D545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1012FB-EA24-4443-8ED1-E8A4D46E05B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012FB-EA24-4443-8ED1-E8A4D46E05B5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012FB-EA24-4443-8ED1-E8A4D46E05B5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012FB-EA24-4443-8ED1-E8A4D46E05B5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012FB-EA24-4443-8ED1-E8A4D46E05B5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Переходим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012FB-EA24-4443-8ED1-E8A4D46E05B5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012FB-EA24-4443-8ED1-E8A4D46E05B5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012FB-EA24-4443-8ED1-E8A4D46E05B5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baseline="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012FB-EA24-4443-8ED1-E8A4D46E05B5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baseline="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012FB-EA24-4443-8ED1-E8A4D46E05B5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012FB-EA24-4443-8ED1-E8A4D46E05B5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012FB-EA24-4443-8ED1-E8A4D46E05B5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baseline="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012FB-EA24-4443-8ED1-E8A4D46E05B5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baseline="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012FB-EA24-4443-8ED1-E8A4D46E05B5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012FB-EA24-4443-8ED1-E8A4D46E05B5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04878-11EB-4DA3-9C57-5F0E03271587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1DC67-A31E-4E46-815D-BC5A1A2BB6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04878-11EB-4DA3-9C57-5F0E03271587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1DC67-A31E-4E46-815D-BC5A1A2BB6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04878-11EB-4DA3-9C57-5F0E03271587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1DC67-A31E-4E46-815D-BC5A1A2BB6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04878-11EB-4DA3-9C57-5F0E03271587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1DC67-A31E-4E46-815D-BC5A1A2BB6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04878-11EB-4DA3-9C57-5F0E03271587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1DC67-A31E-4E46-815D-BC5A1A2BB6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04878-11EB-4DA3-9C57-5F0E03271587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1DC67-A31E-4E46-815D-BC5A1A2BB6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04878-11EB-4DA3-9C57-5F0E03271587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1DC67-A31E-4E46-815D-BC5A1A2BB6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04878-11EB-4DA3-9C57-5F0E03271587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1DC67-A31E-4E46-815D-BC5A1A2BB6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04878-11EB-4DA3-9C57-5F0E03271587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1DC67-A31E-4E46-815D-BC5A1A2BB6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04878-11EB-4DA3-9C57-5F0E03271587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1DC67-A31E-4E46-815D-BC5A1A2BB6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04878-11EB-4DA3-9C57-5F0E03271587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1DC67-A31E-4E46-815D-BC5A1A2BB6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C04878-11EB-4DA3-9C57-5F0E03271587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21DC67-A31E-4E46-815D-BC5A1A2BB6A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uslugi.tatarstan.ru/" TargetMode="Externa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uslugi.tatarstan.ru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uslugi.tatarstan.ru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uslugi.tatarstan.ru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edu.tatar.ru/alekseevo/sch1" TargetMode="External"/><Relationship Id="rId4" Type="http://schemas.openxmlformats.org/officeDocument/2006/relationships/hyperlink" Target="https://edu.tatar.ru/alekseevo/sch2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mailto:Ramis.Mohtarov@tatar.ru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edu.tatar.ru/statistics/rating/themes_org?organization_id=189&amp;region_id=3&amp;weekly_stat_id=304" TargetMode="External"/><Relationship Id="rId13" Type="http://schemas.openxmlformats.org/officeDocument/2006/relationships/hyperlink" Target="https://edu.tatar.ru/statistics/rating/themes_org?organization_id=179&amp;region_id=3&amp;weekly_stat_id=304" TargetMode="External"/><Relationship Id="rId18" Type="http://schemas.openxmlformats.org/officeDocument/2006/relationships/hyperlink" Target="https://edu.tatar.ru/statistics/rating/themes_org?organization_id=175&amp;region_id=3&amp;weekly_stat_id=304" TargetMode="External"/><Relationship Id="rId3" Type="http://schemas.openxmlformats.org/officeDocument/2006/relationships/hyperlink" Target="https://edu.tatar.ru/statistics/rating/themes_org?organization_id=180&amp;region_id=3&amp;weekly_stat_id=304" TargetMode="External"/><Relationship Id="rId21" Type="http://schemas.openxmlformats.org/officeDocument/2006/relationships/hyperlink" Target="https://edu.tatar.ru/statistics/rating/themes_org?organization_id=181&amp;region_id=3&amp;weekly_stat_id=304" TargetMode="External"/><Relationship Id="rId7" Type="http://schemas.openxmlformats.org/officeDocument/2006/relationships/hyperlink" Target="https://edu.tatar.ru/statistics/rating/themes_org?organization_id=168&amp;region_id=3&amp;weekly_stat_id=304" TargetMode="External"/><Relationship Id="rId12" Type="http://schemas.openxmlformats.org/officeDocument/2006/relationships/hyperlink" Target="https://edu.tatar.ru/statistics/rating/themes_org?organization_id=174&amp;region_id=3&amp;weekly_stat_id=304" TargetMode="External"/><Relationship Id="rId17" Type="http://schemas.openxmlformats.org/officeDocument/2006/relationships/hyperlink" Target="https://edu.tatar.ru/statistics/rating/themes_org?organization_id=164&amp;region_id=3&amp;weekly_stat_id=304" TargetMode="External"/><Relationship Id="rId2" Type="http://schemas.openxmlformats.org/officeDocument/2006/relationships/notesSlide" Target="../notesSlides/notesSlide5.xml"/><Relationship Id="rId16" Type="http://schemas.openxmlformats.org/officeDocument/2006/relationships/hyperlink" Target="https://edu.tatar.ru/statistics/rating/themes_org?organization_id=171&amp;region_id=3&amp;weekly_stat_id=304" TargetMode="External"/><Relationship Id="rId20" Type="http://schemas.openxmlformats.org/officeDocument/2006/relationships/hyperlink" Target="https://edu.tatar.ru/statistics/rating/themes_org?organization_id=177&amp;region_id=3&amp;weekly_stat_id=30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edu.tatar.ru/statistics/rating/themes_org?organization_id=178&amp;region_id=3&amp;weekly_stat_id=304" TargetMode="External"/><Relationship Id="rId11" Type="http://schemas.openxmlformats.org/officeDocument/2006/relationships/hyperlink" Target="https://edu.tatar.ru/statistics/rating/themes_org?organization_id=169&amp;region_id=3&amp;weekly_stat_id=304" TargetMode="External"/><Relationship Id="rId5" Type="http://schemas.openxmlformats.org/officeDocument/2006/relationships/hyperlink" Target="https://edu.tatar.ru/statistics/rating/themes_org?organization_id=186&amp;region_id=3&amp;weekly_stat_id=304" TargetMode="External"/><Relationship Id="rId15" Type="http://schemas.openxmlformats.org/officeDocument/2006/relationships/hyperlink" Target="https://edu.tatar.ru/statistics/rating/themes_org?organization_id=165&amp;region_id=3&amp;weekly_stat_id=304" TargetMode="External"/><Relationship Id="rId23" Type="http://schemas.openxmlformats.org/officeDocument/2006/relationships/hyperlink" Target="https://edu.tatar.ru/statistics/rating/themes_org?organization_id=184&amp;region_id=3&amp;weekly_stat_id=304" TargetMode="External"/><Relationship Id="rId10" Type="http://schemas.openxmlformats.org/officeDocument/2006/relationships/hyperlink" Target="https://edu.tatar.ru/statistics/rating/themes_org?organization_id=166&amp;region_id=3&amp;weekly_stat_id=304" TargetMode="External"/><Relationship Id="rId19" Type="http://schemas.openxmlformats.org/officeDocument/2006/relationships/hyperlink" Target="https://edu.tatar.ru/statistics/rating/themes_org?organization_id=176&amp;region_id=3&amp;weekly_stat_id=304" TargetMode="External"/><Relationship Id="rId4" Type="http://schemas.openxmlformats.org/officeDocument/2006/relationships/hyperlink" Target="https://edu.tatar.ru/statistics/rating/themes_org?organization_id=173&amp;region_id=3&amp;weekly_stat_id=304" TargetMode="External"/><Relationship Id="rId9" Type="http://schemas.openxmlformats.org/officeDocument/2006/relationships/hyperlink" Target="https://edu.tatar.ru/statistics/rating/themes_org?organization_id=167&amp;region_id=3&amp;weekly_stat_id=304" TargetMode="External"/><Relationship Id="rId14" Type="http://schemas.openxmlformats.org/officeDocument/2006/relationships/hyperlink" Target="https://edu.tatar.ru/statistics/rating/themes_org?organization_id=185&amp;region_id=3&amp;weekly_stat_id=304" TargetMode="External"/><Relationship Id="rId22" Type="http://schemas.openxmlformats.org/officeDocument/2006/relationships/hyperlink" Target="https://edu.tatar.ru/statistics/rating/themes_org?organization_id=182&amp;region_id=3&amp;weekly_stat_id=304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C:\Documents and Settings\Tester\Рабочий стол\Символы\РТ 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115885"/>
            <a:ext cx="1500198" cy="152716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8" descr="C:\Documents and Settings\Tester\Рабочий стол\Символы\АМР 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20" y="152036"/>
            <a:ext cx="1627168" cy="12767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с двумя вырезанными противолежащими углами 3"/>
          <p:cNvSpPr/>
          <p:nvPr/>
        </p:nvSpPr>
        <p:spPr>
          <a:xfrm>
            <a:off x="285720" y="6286520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1857364"/>
            <a:ext cx="82868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Оплата за услуги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ЖКХ и водоснабжения </a:t>
            </a:r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через Портал 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uslugi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.tatarstan.ru</a:t>
            </a:r>
            <a:r>
              <a:rPr lang="ru-RU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январе  2017 </a:t>
            </a:r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года</a:t>
            </a:r>
          </a:p>
        </p:txBody>
      </p:sp>
      <p:sp>
        <p:nvSpPr>
          <p:cNvPr id="6" name="Подзаголовок 2"/>
          <p:cNvSpPr>
            <a:spLocks noGrp="1"/>
          </p:cNvSpPr>
          <p:nvPr/>
        </p:nvSpPr>
        <p:spPr>
          <a:xfrm>
            <a:off x="4427983" y="4857760"/>
            <a:ext cx="4392489" cy="85725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Р.Р.Мохтаров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Методист по ИКТ  отдела образования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с двумя вырезанными противолежащими углами 2"/>
          <p:cNvSpPr/>
          <p:nvPr/>
        </p:nvSpPr>
        <p:spPr>
          <a:xfrm>
            <a:off x="1142976" y="6429397"/>
            <a:ext cx="8001024" cy="428603"/>
          </a:xfrm>
          <a:prstGeom prst="snip2Diag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dirty="0" smtClean="0"/>
              <a:t>МКУ «Отдел образования  Алексеевского муниципального района РТ»</a:t>
            </a:r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357158" y="142852"/>
            <a:ext cx="8576530" cy="981893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Оплата 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 услуги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ЖКХ 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через Портал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  <a:hlinkClick r:id="rId3"/>
              </a:rPr>
              <a:t>uslugi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hlinkClick r:id="rId3"/>
              </a:rPr>
              <a:t>.tatarstan.ru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 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январь 2017 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года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214282" y="1000108"/>
          <a:ext cx="8786874" cy="5286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с двумя вырезанными противолежащими углами 2"/>
          <p:cNvSpPr/>
          <p:nvPr/>
        </p:nvSpPr>
        <p:spPr>
          <a:xfrm>
            <a:off x="1142976" y="6429397"/>
            <a:ext cx="8001024" cy="428603"/>
          </a:xfrm>
          <a:prstGeom prst="snip2Diag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dirty="0" smtClean="0"/>
              <a:t>МКУ «Отдел образования  Алексеевского муниципального района РТ»</a:t>
            </a:r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357158" y="142852"/>
            <a:ext cx="8576530" cy="981893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Оплата 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 услуги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ЖКХ 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через Портал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  <a:hlinkClick r:id="rId3"/>
              </a:rPr>
              <a:t>uslugi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hlinkClick r:id="rId3"/>
              </a:rPr>
              <a:t>.tatarstan.ru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 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январь 2017 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года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214282" y="1000108"/>
          <a:ext cx="8786874" cy="5286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357158" y="0"/>
            <a:ext cx="8576530" cy="785795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Оплата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 услуги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ВОДОСНАБЖЕНИЯ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через Портал </a:t>
            </a:r>
            <a:r>
              <a:rPr lang="en-US" b="1" dirty="0">
                <a:latin typeface="Times New Roman" pitchFamily="18" charset="0"/>
                <a:cs typeface="Times New Roman" pitchFamily="18" charset="0"/>
                <a:hlinkClick r:id="rId3"/>
              </a:rPr>
              <a:t>uslugi</a:t>
            </a:r>
            <a:r>
              <a:rPr lang="en-US" dirty="0">
                <a:latin typeface="Times New Roman" pitchFamily="18" charset="0"/>
                <a:cs typeface="Times New Roman" pitchFamily="18" charset="0"/>
                <a:hlinkClick r:id="rId3"/>
              </a:rPr>
              <a:t>.tatarstan.ru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 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январь 2017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года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14279" y="603612"/>
          <a:ext cx="8715438" cy="5968661"/>
        </p:xfrm>
        <a:graphic>
          <a:graphicData uri="http://schemas.openxmlformats.org/drawingml/2006/table">
            <a:tbl>
              <a:tblPr/>
              <a:tblGrid>
                <a:gridCol w="3000399"/>
                <a:gridCol w="1643074"/>
                <a:gridCol w="2857520"/>
                <a:gridCol w="1214445"/>
              </a:tblGrid>
              <a:tr h="2239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Образовательное учреждение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Кол-во сотрудников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Оплатили за водоснабжение через Портал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%</a:t>
                      </a:r>
                    </a:p>
                  </a:txBody>
                  <a:tcPr marL="6243" marR="6243" marT="62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761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МБОУ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Реченская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ООШ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19761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МБОУ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Родниковская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СОШ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19761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МБОУ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Подлесношенталинская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ООШ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95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19761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МБДОУ Детский сад №4 "Березка"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</a:p>
                  </a:txBody>
                  <a:tcPr marL="6243" marR="6243" marT="62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92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19761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МБОУ "Билярская СОШ"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51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44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86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19761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МБДОУ Детский сад №5 "Солнышко"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39</a:t>
                      </a:r>
                    </a:p>
                  </a:txBody>
                  <a:tcPr marL="6243" marR="6243" marT="62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</a:t>
                      </a:r>
                    </a:p>
                  </a:txBody>
                  <a:tcPr marL="6243" marR="6243" marT="62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82</a:t>
                      </a:r>
                    </a:p>
                  </a:txBody>
                  <a:tcPr marL="6243" marR="6243" marT="62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19761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МБОУ Ромодановская СОШ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81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19761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МБО</a:t>
                      </a: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O "</a:t>
                      </a: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Шаминская ООШ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80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22693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МБДОУ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детский 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сад №24 «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Дюймовочка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6243" marR="6243" marT="62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6243" marR="6243" marT="62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73</a:t>
                      </a:r>
                    </a:p>
                  </a:txBody>
                  <a:tcPr marL="6243" marR="6243" marT="62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761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МБОУ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Чувашскомайнская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ООШ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71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761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МБОУ 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"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Краснобаранская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ООШ"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55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761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МБОУ "Сахаровская СОШ"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52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761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МБДОУ детский сад №2 "Зайчик"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</a:p>
                  </a:txBody>
                  <a:tcPr marL="6243" marR="6243" marT="62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6243" marR="6243" marT="62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52</a:t>
                      </a:r>
                    </a:p>
                  </a:txBody>
                  <a:tcPr marL="6243" marR="6243" marT="62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761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МБОУ Лебединская ООШ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45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9761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МБОУ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Ялкынская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ООШ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45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9761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 dirty="0">
                          <a:solidFill>
                            <a:srgbClr val="0000FF"/>
                          </a:solidFill>
                          <a:latin typeface="Times New Roman" pitchFamily="18" charset="0"/>
                          <a:cs typeface="Times New Roman" pitchFamily="18" charset="0"/>
                          <a:hlinkClick r:id="rId4"/>
                        </a:rPr>
                        <a:t>МБОУ«Алексеевская СОШ  №2 </a:t>
                      </a:r>
                      <a:endParaRPr lang="ru-RU" sz="1200" b="1" i="0" u="none" strike="noStrike" dirty="0">
                        <a:solidFill>
                          <a:srgbClr val="0000FF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55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44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9761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МБОУ «Алексеевская НОШ №4»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9761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МБОУАлексеевская СОШ №3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9761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МБДОУ детский сад №3 "Петушок"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</a:p>
                  </a:txBody>
                  <a:tcPr marL="6243" marR="6243" marT="62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6243" marR="6243" marT="62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</a:t>
                      </a:r>
                    </a:p>
                  </a:txBody>
                  <a:tcPr marL="6243" marR="6243" marT="62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9761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МБОУ Большетиганская СОШ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9761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МБДОУ детский сад №6 "Пчелка"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</a:p>
                  </a:txBody>
                  <a:tcPr marL="6243" marR="6243" marT="62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</a:p>
                  </a:txBody>
                  <a:tcPr marL="6243" marR="6243" marT="62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</a:p>
                  </a:txBody>
                  <a:tcPr marL="6243" marR="6243" marT="62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9761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МБОУ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Степношенталинская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ООШ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9761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МБДОУ детский сад №1 "Ромашка"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39</a:t>
                      </a:r>
                    </a:p>
                  </a:txBody>
                  <a:tcPr marL="6243" marR="6243" marT="62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6243" marR="6243" marT="62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</a:p>
                  </a:txBody>
                  <a:tcPr marL="6243" marR="6243" marT="62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9761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sng" strike="noStrike" dirty="0" smtClean="0">
                          <a:solidFill>
                            <a:srgbClr val="0000FF"/>
                          </a:solidFill>
                          <a:latin typeface="Times New Roman" pitchFamily="18" charset="0"/>
                          <a:cs typeface="Times New Roman" pitchFamily="18" charset="0"/>
                          <a:hlinkClick r:id="rId5"/>
                        </a:rPr>
                        <a:t>МБОУ Алексеевская </a:t>
                      </a:r>
                      <a:r>
                        <a:rPr lang="ru-RU" sz="1200" b="1" i="0" u="sng" strike="noStrike" dirty="0">
                          <a:solidFill>
                            <a:srgbClr val="0000FF"/>
                          </a:solidFill>
                          <a:latin typeface="Times New Roman" pitchFamily="18" charset="0"/>
                          <a:cs typeface="Times New Roman" pitchFamily="18" charset="0"/>
                          <a:hlinkClick r:id="rId5"/>
                        </a:rPr>
                        <a:t>СОШ №1</a:t>
                      </a:r>
                      <a:endParaRPr lang="ru-RU" sz="1200" b="1" i="0" u="sng" strike="noStrike" dirty="0">
                        <a:solidFill>
                          <a:srgbClr val="0000FF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46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9761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МБОУ Большеполянская СОШ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9761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МБОУ «Ерыклинская ООШ»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9761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МБОУ Куркульская СОШ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МБОУ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Левашовская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СОШ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243" marR="6243" marT="62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вырезанными противолежащими углами 3"/>
          <p:cNvSpPr/>
          <p:nvPr/>
        </p:nvSpPr>
        <p:spPr>
          <a:xfrm>
            <a:off x="285720" y="6286520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одзаголовок 2"/>
          <p:cNvSpPr>
            <a:spLocks noGrp="1"/>
          </p:cNvSpPr>
          <p:nvPr/>
        </p:nvSpPr>
        <p:spPr>
          <a:xfrm>
            <a:off x="214282" y="214290"/>
            <a:ext cx="8606191" cy="6000792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Рекомендации:</a:t>
            </a:r>
          </a:p>
          <a:p>
            <a:pPr indent="432000" algn="l" fontAlgn="auto">
              <a:spcAft>
                <a:spcPts val="0"/>
              </a:spcAft>
              <a:defRPr/>
            </a:pP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1)    </a:t>
            </a: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Организовать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регистрацию ВСЕХ сотрудников на Портале государственных и муниципальных услуг Республики Татарстан </a:t>
            </a:r>
            <a:r>
              <a:rPr lang="ru-RU" sz="1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uslugi.tatarstan.ru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, в Единой информационной системе идентификации и аутентификации (ЕСИА)с подтверждением учетной записи не ниже второго уровня;</a:t>
            </a:r>
          </a:p>
          <a:p>
            <a:pPr marL="342900" indent="432000" algn="l" fontAlgn="auto">
              <a:spcAft>
                <a:spcPts val="0"/>
              </a:spcAft>
              <a:buAutoNum type="arabicParenR" startAt="2"/>
              <a:defRPr/>
            </a:pP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Организовать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работу по привязке личного кабинета на Едином портале государственных и муниципальных услуг Российской Федерации </a:t>
            </a:r>
            <a:r>
              <a:rPr lang="ru-RU" sz="1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www.gosuslugi.ru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 Порталом государственных услуг Республики Татарстан </a:t>
            </a:r>
            <a:r>
              <a:rPr lang="ru-RU" sz="1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uslugi.tatarstan.ru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342900" indent="432000" algn="l" fontAlgn="auto">
              <a:spcAft>
                <a:spcPts val="0"/>
              </a:spcAft>
              <a:buAutoNum type="arabicParenR" startAt="2"/>
              <a:defRPr/>
            </a:pP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Активизировать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популяризацию Портала </a:t>
            </a:r>
            <a:r>
              <a:rPr lang="en-US" sz="1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uslugi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1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tatarstan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1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ru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342900" indent="432000" algn="l" fontAlgn="auto">
              <a:spcAft>
                <a:spcPts val="0"/>
              </a:spcAft>
              <a:buAutoNum type="arabicParenR" startAt="2"/>
              <a:defRPr/>
            </a:pP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Обязать 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сотрудников проживающих в многоквартирных домах, осуществлять оплату коммунальных услуг, через Портал </a:t>
            </a:r>
            <a:r>
              <a:rPr lang="en-US" sz="1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uslugi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1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tatarstan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1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ru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342900" indent="432000" algn="l">
              <a:buFont typeface="Arial" pitchFamily="34" charset="0"/>
              <a:buAutoNum type="arabicParenR" startAt="2"/>
              <a:defRPr/>
            </a:pP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Обязать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сотрудников осуществлять оплату услуг водоснабжения через портал </a:t>
            </a:r>
            <a:r>
              <a:rPr lang="en-US" sz="1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uslugi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1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tatarstan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1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ru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342900" indent="432000" algn="l" fontAlgn="auto">
              <a:spcAft>
                <a:spcPts val="0"/>
              </a:spcAft>
              <a:buAutoNum type="arabicParenR" startAt="2"/>
              <a:defRPr/>
            </a:pP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Ежемесячно 25 числа  информацию о выполненной работе </a:t>
            </a: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представлять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  Отдел образования </a:t>
            </a:r>
            <a:r>
              <a:rPr lang="en-US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электронную почту </a:t>
            </a:r>
            <a:r>
              <a:rPr lang="en-US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Ramis.Mohtarov@tatar.ru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 приложением копий квитанций об оплате;</a:t>
            </a:r>
          </a:p>
          <a:p>
            <a:pPr marL="342900" indent="432000" algn="l">
              <a:buFont typeface="Arial" pitchFamily="34" charset="0"/>
              <a:buAutoNum type="arabicParenR" startAt="2"/>
              <a:defRPr/>
            </a:pP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Вся необходимая информация и инструкции размещены на официальном сайте МКУ»Отдел образования Алексеевского муниципального района РТ» в разделе  «Помощь по ИКТ» «Портал государственных и муниципальных услуг РТ»;</a:t>
            </a:r>
          </a:p>
          <a:p>
            <a:pPr marL="342900" indent="-342900" algn="l" fontAlgn="auto">
              <a:spcAft>
                <a:spcPts val="0"/>
              </a:spcAft>
              <a:buAutoNum type="arabicParenR" startAt="2"/>
              <a:defRPr/>
            </a:pPr>
            <a:endPara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l" fontAlgn="auto">
              <a:spcAft>
                <a:spcPts val="0"/>
              </a:spcAft>
              <a:buAutoNum type="arabicParenR" startAt="2"/>
              <a:defRPr/>
            </a:pPr>
            <a:endPara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вырезанными противолежащими углами 3"/>
          <p:cNvSpPr/>
          <p:nvPr/>
        </p:nvSpPr>
        <p:spPr>
          <a:xfrm>
            <a:off x="285720" y="6286520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2844" y="142853"/>
            <a:ext cx="85725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Электронное образование в Республики Татарстан</a:t>
            </a:r>
          </a:p>
          <a:p>
            <a:pPr algn="ctr">
              <a:spcBef>
                <a:spcPct val="0"/>
              </a:spcBef>
              <a:defRPr/>
            </a:pP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Сводный отчет по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заполняемости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тем и домашних заданий</a:t>
            </a:r>
          </a:p>
          <a:p>
            <a:pPr lvl="0" algn="ctr">
              <a:spcBef>
                <a:spcPct val="0"/>
              </a:spcBef>
              <a:defRPr/>
            </a:pP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одзаголовок 2"/>
          <p:cNvSpPr>
            <a:spLocks noGrp="1"/>
          </p:cNvSpPr>
          <p:nvPr/>
        </p:nvSpPr>
        <p:spPr>
          <a:xfrm>
            <a:off x="714349" y="1714488"/>
            <a:ext cx="8106124" cy="40005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285717" y="1000100"/>
          <a:ext cx="8501124" cy="5143550"/>
        </p:xfrm>
        <a:graphic>
          <a:graphicData uri="http://schemas.openxmlformats.org/drawingml/2006/table">
            <a:tbl>
              <a:tblPr/>
              <a:tblGrid>
                <a:gridCol w="3249418"/>
                <a:gridCol w="858122"/>
                <a:gridCol w="732264"/>
                <a:gridCol w="732264"/>
                <a:gridCol w="732264"/>
                <a:gridCol w="732264"/>
                <a:gridCol w="732264"/>
                <a:gridCol w="732264"/>
              </a:tblGrid>
              <a:tr h="20574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Организация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09.01.-15.01.2017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16.01.-22.01.2017</a:t>
                      </a:r>
                    </a:p>
                  </a:txBody>
                  <a:tcPr marL="7741" marR="7741" marT="7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23.01-29.01.2017</a:t>
                      </a:r>
                    </a:p>
                  </a:txBody>
                  <a:tcPr marL="7741" marR="7741" marT="7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Среднее</a:t>
                      </a:r>
                    </a:p>
                  </a:txBody>
                  <a:tcPr marL="7741" marR="7741" marT="7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057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Темы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Д/</a:t>
                      </a:r>
                      <a:r>
                        <a:rPr lang="ru-RU" sz="1200" b="1" i="0" u="none" strike="noStrike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Темы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Д/з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Темы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Д/</a:t>
                      </a:r>
                      <a:r>
                        <a:rPr lang="ru-RU" sz="1200" b="1" i="0" u="none" strike="noStrike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57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FF"/>
                          </a:solidFill>
                          <a:latin typeface="Times New Roman" pitchFamily="18" charset="0"/>
                          <a:cs typeface="Times New Roman" pitchFamily="18" charset="0"/>
                          <a:hlinkClick r:id="rId3"/>
                        </a:rPr>
                        <a:t>МБОУ Сахаровская СОШ</a:t>
                      </a:r>
                      <a:endParaRPr lang="ru-RU" sz="1200" b="0" i="0" u="none" strike="noStrike">
                        <a:solidFill>
                          <a:srgbClr val="0000FF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98.53%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96.17%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91.45%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88.50%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93.51%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89.68%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92.9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57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FF"/>
                          </a:solidFill>
                          <a:latin typeface="Times New Roman" pitchFamily="18" charset="0"/>
                          <a:cs typeface="Times New Roman" pitchFamily="18" charset="0"/>
                          <a:hlinkClick r:id="rId4"/>
                        </a:rPr>
                        <a:t>МБОУ Лебединская ООШ</a:t>
                      </a:r>
                      <a:endParaRPr lang="ru-RU" sz="1200" b="0" i="0" u="none" strike="noStrike" dirty="0">
                        <a:solidFill>
                          <a:srgbClr val="0000FF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99.61%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99.61%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94.90%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90.98%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98.04%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96.86%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96.6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57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FF"/>
                          </a:solidFill>
                          <a:latin typeface="Times New Roman" pitchFamily="18" charset="0"/>
                          <a:cs typeface="Times New Roman" pitchFamily="18" charset="0"/>
                          <a:hlinkClick r:id="rId5"/>
                        </a:rPr>
                        <a:t>МБОУ Ялкынская ООШ</a:t>
                      </a:r>
                      <a:endParaRPr lang="ru-RU" sz="1200" b="0" i="0" u="none" strike="noStrike">
                        <a:solidFill>
                          <a:srgbClr val="0000FF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95.31%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93.36%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85.16%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85.16%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88.67%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87.89%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89.3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57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FF"/>
                          </a:solidFill>
                          <a:latin typeface="Times New Roman" pitchFamily="18" charset="0"/>
                          <a:cs typeface="Times New Roman" pitchFamily="18" charset="0"/>
                          <a:hlinkClick r:id="rId6"/>
                        </a:rPr>
                        <a:t>МБОУ Родниковская СОШ</a:t>
                      </a:r>
                      <a:endParaRPr lang="ru-RU" sz="1200" b="0" i="0" u="none" strike="noStrike">
                        <a:solidFill>
                          <a:srgbClr val="0000FF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92.97%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80.43%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82.26%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70.95%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91.44%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79.51%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82.9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57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FF"/>
                          </a:solidFill>
                          <a:latin typeface="Times New Roman" pitchFamily="18" charset="0"/>
                          <a:cs typeface="Times New Roman" pitchFamily="18" charset="0"/>
                          <a:hlinkClick r:id="rId7"/>
                        </a:rPr>
                        <a:t>МБОУ </a:t>
                      </a:r>
                      <a:r>
                        <a:rPr lang="ru-RU" sz="1200" b="0" i="0" u="none" strike="noStrike" dirty="0" err="1">
                          <a:solidFill>
                            <a:srgbClr val="0000FF"/>
                          </a:solidFill>
                          <a:latin typeface="Times New Roman" pitchFamily="18" charset="0"/>
                          <a:cs typeface="Times New Roman" pitchFamily="18" charset="0"/>
                          <a:hlinkClick r:id="rId7"/>
                        </a:rPr>
                        <a:t>Большеполянская</a:t>
                      </a:r>
                      <a:r>
                        <a:rPr lang="ru-RU" sz="1200" b="0" i="0" u="none" strike="noStrike" dirty="0">
                          <a:solidFill>
                            <a:srgbClr val="0000FF"/>
                          </a:solidFill>
                          <a:latin typeface="Times New Roman" pitchFamily="18" charset="0"/>
                          <a:cs typeface="Times New Roman" pitchFamily="18" charset="0"/>
                          <a:hlinkClick r:id="rId7"/>
                        </a:rPr>
                        <a:t> СОШ</a:t>
                      </a:r>
                      <a:endParaRPr lang="ru-RU" sz="1200" b="0" i="0" u="none" strike="noStrike" dirty="0">
                        <a:solidFill>
                          <a:srgbClr val="0000FF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99.69%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99.69%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99.07%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99.07%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100.00%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100.00%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99.6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57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FF"/>
                          </a:solidFill>
                          <a:latin typeface="Times New Roman" pitchFamily="18" charset="0"/>
                          <a:cs typeface="Times New Roman" pitchFamily="18" charset="0"/>
                          <a:hlinkClick r:id="rId8"/>
                        </a:rPr>
                        <a:t>МБОУ АНОШ №4</a:t>
                      </a:r>
                      <a:endParaRPr lang="ru-RU" sz="1200" b="0" i="0" u="none" strike="noStrike">
                        <a:solidFill>
                          <a:srgbClr val="0000FF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98.95%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100.00%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98.95%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98.95%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98.95%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97.89%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99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57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FF"/>
                          </a:solidFill>
                          <a:latin typeface="Times New Roman" pitchFamily="18" charset="0"/>
                          <a:cs typeface="Times New Roman" pitchFamily="18" charset="0"/>
                          <a:hlinkClick r:id="rId9"/>
                        </a:rPr>
                        <a:t>МБОУ Билярская СОШ</a:t>
                      </a:r>
                      <a:endParaRPr lang="ru-RU" sz="1200" b="0" i="0" u="none" strike="noStrike">
                        <a:solidFill>
                          <a:srgbClr val="0000FF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100.00%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99.83%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97.81%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97.64%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98.31%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98.65%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98.7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57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FF"/>
                          </a:solidFill>
                          <a:latin typeface="Times New Roman" pitchFamily="18" charset="0"/>
                          <a:cs typeface="Times New Roman" pitchFamily="18" charset="0"/>
                          <a:hlinkClick r:id="rId10"/>
                        </a:rPr>
                        <a:t>МБОУ АСОШ №3</a:t>
                      </a:r>
                      <a:endParaRPr lang="ru-RU" sz="1200" b="0" i="0" u="none" strike="noStrike">
                        <a:solidFill>
                          <a:srgbClr val="0000FF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93.12%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92.97%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91.63%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85.50%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89.24%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87.44%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89.9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57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FF"/>
                          </a:solidFill>
                          <a:latin typeface="Times New Roman" pitchFamily="18" charset="0"/>
                          <a:cs typeface="Times New Roman" pitchFamily="18" charset="0"/>
                          <a:hlinkClick r:id="rId11"/>
                        </a:rPr>
                        <a:t>МБОУ Большетиганская СОШ</a:t>
                      </a:r>
                      <a:endParaRPr lang="ru-RU" sz="1200" b="0" i="0" u="none" strike="noStrike">
                        <a:solidFill>
                          <a:srgbClr val="0000FF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98.26%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74.91%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95.12%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69.69%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99.65%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75.61%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85.5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57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FF"/>
                          </a:solidFill>
                          <a:latin typeface="Times New Roman" pitchFamily="18" charset="0"/>
                          <a:cs typeface="Times New Roman" pitchFamily="18" charset="0"/>
                          <a:hlinkClick r:id="rId12"/>
                        </a:rPr>
                        <a:t>МБОУ Левашовская СОШ</a:t>
                      </a:r>
                      <a:endParaRPr lang="ru-RU" sz="1200" b="0" i="0" u="none" strike="noStrike">
                        <a:solidFill>
                          <a:srgbClr val="0000FF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97.95%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95.89%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92.47%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83.56%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91.10%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85.62%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91.8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57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FF"/>
                          </a:solidFill>
                          <a:latin typeface="Times New Roman" pitchFamily="18" charset="0"/>
                          <a:cs typeface="Times New Roman" pitchFamily="18" charset="0"/>
                          <a:hlinkClick r:id="rId13"/>
                        </a:rPr>
                        <a:t>МБОУ Ромодановская СОШ</a:t>
                      </a:r>
                      <a:endParaRPr lang="ru-RU" sz="1200" b="0" i="0" u="none" strike="noStrike">
                        <a:solidFill>
                          <a:srgbClr val="0000FF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99.40%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99.40%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93.69%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93.99%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96.67%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96.67%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96.6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57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FF"/>
                          </a:solidFill>
                          <a:latin typeface="Times New Roman" pitchFamily="18" charset="0"/>
                          <a:cs typeface="Times New Roman" pitchFamily="18" charset="0"/>
                          <a:hlinkClick r:id="rId14"/>
                        </a:rPr>
                        <a:t>МБОУ Шаминская ООШ</a:t>
                      </a:r>
                      <a:endParaRPr lang="ru-RU" sz="1200" b="0" i="0" u="none" strike="noStrike">
                        <a:solidFill>
                          <a:srgbClr val="0000FF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100.00%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92.17%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97.83%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85.65%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97.83%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86.52%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93.3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57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FF"/>
                          </a:solidFill>
                          <a:latin typeface="Times New Roman" pitchFamily="18" charset="0"/>
                          <a:cs typeface="Times New Roman" pitchFamily="18" charset="0"/>
                          <a:hlinkClick r:id="rId15"/>
                        </a:rPr>
                        <a:t>МБОУ АСОШ №2</a:t>
                      </a:r>
                      <a:endParaRPr lang="ru-RU" sz="1200" b="0" i="0" u="none" strike="noStrike">
                        <a:solidFill>
                          <a:srgbClr val="0000FF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97.95%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97.95%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98.77%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97.95%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99.32%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98.50%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98.3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57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МБОУ Ерыклинская ООШ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100.00%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100.00%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96.80%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96.80%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98.80%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98.00%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98.4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57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FF"/>
                          </a:solidFill>
                          <a:latin typeface="Times New Roman" pitchFamily="18" charset="0"/>
                          <a:cs typeface="Times New Roman" pitchFamily="18" charset="0"/>
                          <a:hlinkClick r:id="rId16"/>
                        </a:rPr>
                        <a:t>МБОУ Краснобаранская ООШ</a:t>
                      </a:r>
                      <a:endParaRPr lang="ru-RU" sz="1200" b="0" i="0" u="none" strike="noStrike">
                        <a:solidFill>
                          <a:srgbClr val="0000FF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100.00%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92.83%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99.60%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91.20%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97.60%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88.80%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95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57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FF"/>
                          </a:solidFill>
                          <a:latin typeface="Times New Roman" pitchFamily="18" charset="0"/>
                          <a:cs typeface="Times New Roman" pitchFamily="18" charset="0"/>
                          <a:hlinkClick r:id="rId17"/>
                        </a:rPr>
                        <a:t>МБОУ АСОШ №1</a:t>
                      </a:r>
                      <a:endParaRPr lang="ru-RU" sz="1200" b="0" i="0" u="none" strike="noStrike">
                        <a:solidFill>
                          <a:srgbClr val="0000FF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97.44%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97.15%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95.73%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95.30%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94.44%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94.02%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95.6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57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МБОУ Куркульская СОШ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94.18%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94.18%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92.81%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91.78%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94.18%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93.49%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93.5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57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FF"/>
                          </a:solidFill>
                          <a:latin typeface="Times New Roman" pitchFamily="18" charset="0"/>
                          <a:cs typeface="Times New Roman" pitchFamily="18" charset="0"/>
                          <a:hlinkClick r:id="rId18"/>
                        </a:rPr>
                        <a:t>МБОУ Мокрокурналинская СОШ</a:t>
                      </a:r>
                      <a:endParaRPr lang="ru-RU" sz="1200" b="0" i="0" u="none" strike="noStrike">
                        <a:solidFill>
                          <a:srgbClr val="0000FF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86.64%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86.32%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74.59%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72.31%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84.74%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83.12%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81.3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57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FF"/>
                          </a:solidFill>
                          <a:latin typeface="Times New Roman" pitchFamily="18" charset="0"/>
                          <a:cs typeface="Times New Roman" pitchFamily="18" charset="0"/>
                          <a:hlinkClick r:id="rId19"/>
                        </a:rPr>
                        <a:t>МБОУ Подлесношенталинская ООШ</a:t>
                      </a:r>
                      <a:endParaRPr lang="ru-RU" sz="1200" b="0" i="0" u="none" strike="noStrike">
                        <a:solidFill>
                          <a:srgbClr val="0000FF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100.00%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100.00%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97.71%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97.71%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100.00%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100.00%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99.2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57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FF"/>
                          </a:solidFill>
                          <a:latin typeface="Times New Roman" pitchFamily="18" charset="0"/>
                          <a:cs typeface="Times New Roman" pitchFamily="18" charset="0"/>
                          <a:hlinkClick r:id="rId20"/>
                        </a:rPr>
                        <a:t>МБОУ Реченская ООШ</a:t>
                      </a:r>
                      <a:endParaRPr lang="ru-RU" sz="1200" b="0" i="0" u="none" strike="noStrike">
                        <a:solidFill>
                          <a:srgbClr val="0000FF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100.00%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100.00%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96.74%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96.28%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100.00%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100.00%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98.8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57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FF"/>
                          </a:solidFill>
                          <a:latin typeface="Times New Roman" pitchFamily="18" charset="0"/>
                          <a:cs typeface="Times New Roman" pitchFamily="18" charset="0"/>
                          <a:hlinkClick r:id="rId21"/>
                        </a:rPr>
                        <a:t>МБОУ Среднетиганская СОШ</a:t>
                      </a:r>
                      <a:endParaRPr lang="ru-RU" sz="1200" b="0" i="0" u="none" strike="noStrike">
                        <a:solidFill>
                          <a:srgbClr val="0000FF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100.00%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100.00%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98.97%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98.63%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99.66%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99.66%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99.5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57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FF"/>
                          </a:solidFill>
                          <a:latin typeface="Times New Roman" pitchFamily="18" charset="0"/>
                          <a:cs typeface="Times New Roman" pitchFamily="18" charset="0"/>
                          <a:hlinkClick r:id="rId22"/>
                        </a:rPr>
                        <a:t>МБОУ </a:t>
                      </a:r>
                      <a:r>
                        <a:rPr lang="ru-RU" sz="1200" b="0" i="0" u="none" strike="noStrike" dirty="0" err="1" smtClean="0">
                          <a:solidFill>
                            <a:srgbClr val="0000FF"/>
                          </a:solidFill>
                          <a:latin typeface="Times New Roman" pitchFamily="18" charset="0"/>
                          <a:cs typeface="Times New Roman" pitchFamily="18" charset="0"/>
                          <a:hlinkClick r:id="rId22"/>
                        </a:rPr>
                        <a:t>Степношенталинская</a:t>
                      </a:r>
                      <a:r>
                        <a:rPr lang="ru-RU" sz="1200" b="0" i="0" u="none" strike="noStrike" dirty="0" smtClean="0">
                          <a:solidFill>
                            <a:srgbClr val="0000FF"/>
                          </a:solidFill>
                          <a:latin typeface="Times New Roman" pitchFamily="18" charset="0"/>
                          <a:cs typeface="Times New Roman" pitchFamily="18" charset="0"/>
                          <a:hlinkClick r:id="rId22"/>
                        </a:rPr>
                        <a:t> ООШ</a:t>
                      </a:r>
                      <a:endParaRPr lang="ru-RU" sz="1200" b="0" i="0" u="none" strike="noStrike" dirty="0">
                        <a:solidFill>
                          <a:srgbClr val="0000FF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90.00%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85.00%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84.62%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76.15%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89.62%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83.85%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86.5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57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FF"/>
                          </a:solidFill>
                          <a:latin typeface="Times New Roman" pitchFamily="18" charset="0"/>
                          <a:cs typeface="Times New Roman" pitchFamily="18" charset="0"/>
                          <a:hlinkClick r:id="rId23"/>
                        </a:rPr>
                        <a:t>МБОУ Чувашскомайская ООШ</a:t>
                      </a:r>
                      <a:endParaRPr lang="ru-RU" sz="1200" b="0" i="0" u="none" strike="noStrike">
                        <a:solidFill>
                          <a:srgbClr val="0000FF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100.00%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100.00%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99.22%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99.22%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100.00%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100.00%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BC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99.7</a:t>
                      </a:r>
                    </a:p>
                  </a:txBody>
                  <a:tcPr marL="7741" marR="7741" marT="77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вырезанными противолежащими углами 3"/>
          <p:cNvSpPr/>
          <p:nvPr/>
        </p:nvSpPr>
        <p:spPr>
          <a:xfrm>
            <a:off x="285720" y="6286520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142852"/>
            <a:ext cx="82868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ЭО в РТ. ОШИБКИ!!!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одзаголовок 2"/>
          <p:cNvSpPr>
            <a:spLocks noGrp="1"/>
          </p:cNvSpPr>
          <p:nvPr/>
        </p:nvSpPr>
        <p:spPr>
          <a:xfrm>
            <a:off x="714349" y="1714488"/>
            <a:ext cx="8106124" cy="40005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Скриншот 03-02-2017 14562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44" y="857232"/>
            <a:ext cx="8858311" cy="49292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вырезанными противолежащими углами 3"/>
          <p:cNvSpPr/>
          <p:nvPr/>
        </p:nvSpPr>
        <p:spPr>
          <a:xfrm>
            <a:off x="285720" y="6286520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142852"/>
            <a:ext cx="828680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Электронное образование в Республики Татарстан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одзаголовок 2"/>
          <p:cNvSpPr>
            <a:spLocks noGrp="1"/>
          </p:cNvSpPr>
          <p:nvPr/>
        </p:nvSpPr>
        <p:spPr>
          <a:xfrm>
            <a:off x="714349" y="1714488"/>
            <a:ext cx="8106124" cy="40005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Скриншот 02-02-2017 16342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44" y="731613"/>
            <a:ext cx="8786874" cy="53947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вырезанными противолежащими углами 3"/>
          <p:cNvSpPr/>
          <p:nvPr/>
        </p:nvSpPr>
        <p:spPr>
          <a:xfrm>
            <a:off x="285720" y="6286520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142852"/>
            <a:ext cx="828680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Электронное образование в Республики Татарстан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одзаголовок 2"/>
          <p:cNvSpPr>
            <a:spLocks noGrp="1"/>
          </p:cNvSpPr>
          <p:nvPr/>
        </p:nvSpPr>
        <p:spPr>
          <a:xfrm>
            <a:off x="714349" y="1714488"/>
            <a:ext cx="8106124" cy="40005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Скриншот 03-02-2017 15051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1214422"/>
            <a:ext cx="8786874" cy="50006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28596" y="142852"/>
            <a:ext cx="828680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Электронное образование в Республики Татарстан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одзаголовок 2"/>
          <p:cNvSpPr>
            <a:spLocks noGrp="1"/>
          </p:cNvSpPr>
          <p:nvPr/>
        </p:nvSpPr>
        <p:spPr>
          <a:xfrm>
            <a:off x="714349" y="1714488"/>
            <a:ext cx="8106124" cy="40005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Скриншот 03-02-2017 15133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1736" y="3071810"/>
            <a:ext cx="6143668" cy="3643338"/>
          </a:xfrm>
          <a:prstGeom prst="rect">
            <a:avLst/>
          </a:prstGeom>
        </p:spPr>
      </p:pic>
      <p:pic>
        <p:nvPicPr>
          <p:cNvPr id="9" name="Рисунок 8" descr="Скриншот 03-02-2017 15170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142984"/>
            <a:ext cx="5252447" cy="19288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28596" y="142852"/>
            <a:ext cx="82868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Подключение образовательных организаций к ЕМСЭД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одзаголовок 2"/>
          <p:cNvSpPr>
            <a:spLocks noGrp="1"/>
          </p:cNvSpPr>
          <p:nvPr/>
        </p:nvSpPr>
        <p:spPr>
          <a:xfrm>
            <a:off x="714349" y="1714488"/>
            <a:ext cx="8106124" cy="40005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Скриншот 03-02-2017 10452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44" y="642918"/>
            <a:ext cx="8858312" cy="60007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28596" y="142852"/>
            <a:ext cx="82868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Подключение образовательных организаций к ЕМСЭД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одзаголовок 2"/>
          <p:cNvSpPr>
            <a:spLocks noGrp="1"/>
          </p:cNvSpPr>
          <p:nvPr/>
        </p:nvSpPr>
        <p:spPr>
          <a:xfrm>
            <a:off x="714349" y="1714488"/>
            <a:ext cx="8106124" cy="40005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12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44" y="714356"/>
            <a:ext cx="8858312" cy="54292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вырезанными противолежащими углами 3"/>
          <p:cNvSpPr/>
          <p:nvPr/>
        </p:nvSpPr>
        <p:spPr>
          <a:xfrm>
            <a:off x="285720" y="6286520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2844" y="142852"/>
            <a:ext cx="878687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Подключение образовательных организаций к ЕМСЭД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одзаголовок 2"/>
          <p:cNvSpPr>
            <a:spLocks noGrp="1"/>
          </p:cNvSpPr>
          <p:nvPr/>
        </p:nvSpPr>
        <p:spPr>
          <a:xfrm>
            <a:off x="714349" y="1714488"/>
            <a:ext cx="8106124" cy="40005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Скриншот 03-02-2017 10375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999" y="1071546"/>
            <a:ext cx="8600001" cy="50006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вырезанными противолежащими углами 3"/>
          <p:cNvSpPr/>
          <p:nvPr/>
        </p:nvSpPr>
        <p:spPr>
          <a:xfrm>
            <a:off x="285720" y="6286520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2844" y="142852"/>
            <a:ext cx="878687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Подключение образовательных организаций к ЕМСЭД  (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https://intra.tatar.ru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одзаголовок 2"/>
          <p:cNvSpPr>
            <a:spLocks noGrp="1"/>
          </p:cNvSpPr>
          <p:nvPr/>
        </p:nvSpPr>
        <p:spPr>
          <a:xfrm>
            <a:off x="714349" y="1714488"/>
            <a:ext cx="8106124" cy="40005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Скриншот 03-02-2017 11140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96" y="1142984"/>
            <a:ext cx="8286808" cy="50720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вырезанными противолежащими углами 3"/>
          <p:cNvSpPr/>
          <p:nvPr/>
        </p:nvSpPr>
        <p:spPr>
          <a:xfrm>
            <a:off x="285720" y="6286520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142852"/>
            <a:ext cx="828680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Электронное образование в Республики Татарстан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одзаголовок 2"/>
          <p:cNvSpPr>
            <a:spLocks noGrp="1"/>
          </p:cNvSpPr>
          <p:nvPr/>
        </p:nvSpPr>
        <p:spPr>
          <a:xfrm>
            <a:off x="714349" y="1714488"/>
            <a:ext cx="8106124" cy="4000528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 fontAlgn="auto">
              <a:spcAft>
                <a:spcPts val="0"/>
              </a:spcAft>
              <a:buAutoNum type="arabicParenR"/>
              <a:defRPr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Контингент учащихся;</a:t>
            </a:r>
          </a:p>
          <a:p>
            <a:pPr marL="342900" indent="-342900" algn="l" fontAlgn="auto">
              <a:spcAft>
                <a:spcPts val="0"/>
              </a:spcAft>
              <a:buAutoNum type="arabicParenR"/>
              <a:defRPr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АСЭД- раздел  «Делопроизводство»;</a:t>
            </a:r>
          </a:p>
          <a:p>
            <a:pPr marL="342900" indent="-342900" algn="l" fontAlgn="auto">
              <a:spcAft>
                <a:spcPts val="0"/>
              </a:spcAft>
              <a:buAutoNum type="arabicParenR"/>
              <a:defRPr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Выставление четвертных оценок; </a:t>
            </a:r>
          </a:p>
          <a:p>
            <a:pPr marL="342900" indent="-342900" algn="l" fontAlgn="auto">
              <a:spcAft>
                <a:spcPts val="0"/>
              </a:spcAft>
              <a:buAutoNum type="arabicParenR"/>
              <a:defRPr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Профили пользователей;</a:t>
            </a:r>
          </a:p>
          <a:p>
            <a:pPr marL="342900" indent="-342900" algn="l">
              <a:defRPr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Руководитель (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05…….3)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→заместитель (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05…….8)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→учитель (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05…….4(5))</a:t>
            </a:r>
          </a:p>
          <a:p>
            <a:pPr marL="342900" indent="-342900" algn="l">
              <a:defRPr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5) IV республиканский молодежный Конкурс на лучший научно-технический проект «Мы выбираем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энергоэффективность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</a:p>
          <a:p>
            <a:pPr marL="342900" indent="-342900" algn="l" fontAlgn="auto">
              <a:spcAft>
                <a:spcPts val="0"/>
              </a:spcAft>
              <a:defRPr/>
            </a:pP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460</TotalTime>
  <Words>1071</Words>
  <Application>Microsoft Office PowerPoint</Application>
  <PresentationFormat>Экран (4:3)</PresentationFormat>
  <Paragraphs>378</Paragraphs>
  <Slides>15</Slides>
  <Notes>14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</dc:creator>
  <cp:lastModifiedBy>adm</cp:lastModifiedBy>
  <cp:revision>56</cp:revision>
  <dcterms:created xsi:type="dcterms:W3CDTF">2017-01-12T07:36:18Z</dcterms:created>
  <dcterms:modified xsi:type="dcterms:W3CDTF">2017-02-10T12:27:50Z</dcterms:modified>
</cp:coreProperties>
</file>